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0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138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dirty="0">
            <a:solidFill>
              <a:srgbClr val="C00000"/>
            </a:solidFill>
          </a:endParaRPr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dirty="0">
            <a:solidFill>
              <a:srgbClr val="C00000"/>
            </a:solidFill>
          </a:endParaRPr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B4218A-5343-4C99-B81C-DD172993C80D}" type="pres">
      <dgm:prSet presAssocID="{3813348D-8369-46F9-A692-1586B98518B8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F5B0F-6C7A-4AFB-AE83-31D9C80B3F25}" type="pres">
      <dgm:prSet presAssocID="{08393821-E73D-45EE-8533-5BF7F40A73ED}" presName="arrow" presStyleLbl="node1" presStyleIdx="1" presStyleCnt="2" custRadScaleRad="97382" custRadScaleInc="-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34D8BB1F-1253-4708-9444-5D3563ACE706}" type="presOf" srcId="{08393821-E73D-45EE-8533-5BF7F40A73ED}" destId="{0C9F5B0F-6C7A-4AFB-AE83-31D9C80B3F25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8E2B700F-1B4D-44BA-A240-50DBCA4CB647}" type="presOf" srcId="{3813348D-8369-46F9-A692-1586B98518B8}" destId="{23B4218A-5343-4C99-B81C-DD172993C80D}" srcOrd="0" destOrd="0" presId="urn:microsoft.com/office/officeart/2005/8/layout/arrow5"/>
    <dgm:cxn modelId="{AEDF3569-5154-4C67-AFF0-7424CEBE89BA}" type="presOf" srcId="{FF42EB97-A9C2-4027-897F-320BDB5D8DA4}" destId="{030CD297-84E8-4E49-9ABB-478F32FCB2BF}" srcOrd="0" destOrd="0" presId="urn:microsoft.com/office/officeart/2005/8/layout/arrow5"/>
    <dgm:cxn modelId="{EDA2EC04-2677-4021-BE76-73B10E5BA078}" type="presParOf" srcId="{030CD297-84E8-4E49-9ABB-478F32FCB2BF}" destId="{23B4218A-5343-4C99-B81C-DD172993C80D}" srcOrd="0" destOrd="0" presId="urn:microsoft.com/office/officeart/2005/8/layout/arrow5"/>
    <dgm:cxn modelId="{9D50A29A-D0CB-4680-A85A-6AD4D592FBA9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4218A-5343-4C99-B81C-DD172993C80D}">
      <dsp:nvSpPr>
        <dsp:cNvPr id="0" name=""/>
        <dsp:cNvSpPr/>
      </dsp:nvSpPr>
      <dsp:spPr>
        <a:xfrm rot="16200000">
          <a:off x="1357" y="899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kern="1200" dirty="0">
            <a:solidFill>
              <a:srgbClr val="C00000"/>
            </a:solidFill>
          </a:endParaRPr>
        </a:p>
      </dsp:txBody>
      <dsp:txXfrm rot="5400000">
        <a:off x="1358" y="721970"/>
        <a:ext cx="2379538" cy="1442145"/>
      </dsp:txXfrm>
    </dsp:sp>
    <dsp:sp modelId="{0C9F5B0F-6C7A-4AFB-AE83-31D9C80B3F25}">
      <dsp:nvSpPr>
        <dsp:cNvPr id="0" name=""/>
        <dsp:cNvSpPr/>
      </dsp:nvSpPr>
      <dsp:spPr>
        <a:xfrm rot="5400000">
          <a:off x="3168346" y="0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kern="1200" dirty="0">
            <a:solidFill>
              <a:srgbClr val="C00000"/>
            </a:solidFill>
          </a:endParaRPr>
        </a:p>
      </dsp:txBody>
      <dsp:txXfrm rot="-5400000">
        <a:off x="3673098" y="721072"/>
        <a:ext cx="2379538" cy="1442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AC60-5E5D-4A6A-8347-7820724C9BE5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32A85-F5F4-4531-9C8E-2D49B224A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27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 smtClean="0"/>
              <a:t>…</a:t>
            </a:r>
          </a:p>
          <a:p>
            <a:pPr>
              <a:spcBef>
                <a:spcPct val="0"/>
              </a:spcBef>
            </a:pPr>
            <a:r>
              <a:rPr lang="ru-RU" altLang="ru-RU" smtClean="0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C97C08-4797-463F-987D-8A1CEB9E8C28}" type="slidenum">
              <a:rPr lang="ru-RU" altLang="ru-RU"/>
              <a:pPr eaLnBrk="1" hangingPunct="1"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38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229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99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5490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870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0798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985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63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7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653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718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87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31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322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543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56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116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5E9E7-A9F0-4F79-82CB-29648C4C0B1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09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mdou93.edu.yar.ru/svedeniya/obrazovatelnie_standarti.html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83568" y="2204864"/>
            <a:ext cx="7772400" cy="177958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</a:t>
            </a: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дошкольного образования МОАУ ООШ № 5 г. </a:t>
            </a:r>
            <a:r>
              <a:rPr lang="ru-RU" altLang="ru-RU" sz="32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Баймак </a:t>
            </a: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ДО)</a:t>
            </a: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849086" y="72451"/>
            <a:ext cx="760688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общеобразовательное автономное учреждение основная общеобразовательная школа № 5 г. Баймак муниципального района Баймакский район республики Башкортостан</a:t>
            </a: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3941593" y="6165850"/>
            <a:ext cx="14798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Баймак,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07868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509122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8800"/>
            <a:ext cx="820891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ГДО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включает:</a:t>
            </a:r>
            <a:endParaRPr lang="ru-RU" sz="2000" b="1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12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62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3348040" y="4027490"/>
            <a:ext cx="2206625" cy="2206625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Условия реализации Программы </a:t>
            </a:r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5659438" y="3789365"/>
            <a:ext cx="3232150" cy="2179637"/>
            <a:chOff x="5660061" y="3789040"/>
            <a:chExt cx="3232219" cy="2179673"/>
          </a:xfrm>
        </p:grpSpPr>
        <p:sp>
          <p:nvSpPr>
            <p:cNvPr id="19" name="Стрелка влево 18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6191884" y="4292285"/>
              <a:ext cx="2578155" cy="1676428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defTabSz="711200">
                <a:lnSpc>
                  <a:spcPct val="90000"/>
                </a:lnSpc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развивающая </a:t>
              </a:r>
              <a:r>
                <a:rPr lang="ru-RU" sz="1600" b="1" dirty="0" err="1">
                  <a:latin typeface="Arial" pitchFamily="34" charset="0"/>
                  <a:cs typeface="Arial" pitchFamily="34" charset="0"/>
                </a:rPr>
                <a:t>предметно-простран-ственная</a:t>
              </a:r>
              <a:r>
                <a:rPr lang="ru-RU" sz="1600" b="1" dirty="0">
                  <a:latin typeface="Arial" pitchFamily="34" charset="0"/>
                  <a:cs typeface="Arial" pitchFamily="34" charset="0"/>
                </a:rPr>
                <a:t> среда</a:t>
              </a:r>
            </a:p>
          </p:txBody>
        </p:sp>
        <p:pic>
          <p:nvPicPr>
            <p:cNvPr id="1026" name="Picture 2" descr="D:\ПРОСВЕЩЕНИЕ\Картинки разные\Детские_помещения\0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92280" y="3789040"/>
              <a:ext cx="1800000" cy="135596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5018088" y="1628777"/>
            <a:ext cx="2938462" cy="2239963"/>
            <a:chOff x="5018814" y="1628800"/>
            <a:chExt cx="2937362" cy="2240552"/>
          </a:xfrm>
        </p:grpSpPr>
        <p:sp>
          <p:nvSpPr>
            <p:cNvPr id="17" name="Стрелка влево 16"/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5693248" y="2003549"/>
              <a:ext cx="2094716" cy="1676841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финансовые</a:t>
              </a:r>
            </a:p>
          </p:txBody>
        </p:sp>
        <p:pic>
          <p:nvPicPr>
            <p:cNvPr id="1028" name="Picture 4" descr="http://www.bolshoyvopros.ru/files/users/images/63/7f/637fdf6934b8d6902d9d87626df981f5.jpg"/>
            <p:cNvPicPr>
              <a:picLocks noChangeAspect="1" noChangeArrowheads="1"/>
            </p:cNvPicPr>
            <p:nvPr/>
          </p:nvPicPr>
          <p:blipFill>
            <a:blip r:embed="rId4" cstate="print"/>
            <a:srcRect l="2144" t="-150" r="4688" b="5731"/>
            <a:stretch>
              <a:fillRect/>
            </a:stretch>
          </p:blipFill>
          <p:spPr bwMode="auto">
            <a:xfrm>
              <a:off x="6156176" y="1628800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3403600" y="981075"/>
            <a:ext cx="2095500" cy="2947988"/>
            <a:chOff x="3403959" y="980728"/>
            <a:chExt cx="2094999" cy="2948497"/>
          </a:xfrm>
        </p:grpSpPr>
        <p:sp>
          <p:nvSpPr>
            <p:cNvPr id="15" name="Стрелка влево 14"/>
            <p:cNvSpPr/>
            <p:nvPr/>
          </p:nvSpPr>
          <p:spPr>
            <a:xfrm rot="16200000">
              <a:off x="3601999" y="2765517"/>
              <a:ext cx="1698918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3403959" y="1391962"/>
              <a:ext cx="2094999" cy="167668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материально-технические</a:t>
              </a:r>
            </a:p>
          </p:txBody>
        </p:sp>
        <p:pic>
          <p:nvPicPr>
            <p:cNvPr id="1030" name="Picture 6" descr="http://img0.liveinternet.ru/images/attach/c/5/92/177/92177630_4565946_k_1_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63888" y="980728"/>
              <a:ext cx="1800000" cy="135000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827090" y="1700213"/>
            <a:ext cx="2382837" cy="2863850"/>
            <a:chOff x="827584" y="1700808"/>
            <a:chExt cx="2382818" cy="2862551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1114919" y="2003882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кадровые</a:t>
              </a:r>
            </a:p>
          </p:txBody>
        </p:sp>
        <p:pic>
          <p:nvPicPr>
            <p:cNvPr id="1032" name="Picture 8" descr="http://www.proza.ru/pics/2011/01/28/114.jpg"/>
            <p:cNvPicPr>
              <a:picLocks noChangeAspect="1" noChangeArrowheads="1"/>
            </p:cNvPicPr>
            <p:nvPr/>
          </p:nvPicPr>
          <p:blipFill>
            <a:blip r:embed="rId6" cstate="print"/>
            <a:srcRect l="3704" t="4167" r="26852" b="16658"/>
            <a:stretch>
              <a:fillRect/>
            </a:stretch>
          </p:blipFill>
          <p:spPr bwMode="auto">
            <a:xfrm>
              <a:off x="827584" y="1700808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7" name="Группа 21"/>
          <p:cNvGrpSpPr>
            <a:grpSpLocks/>
          </p:cNvGrpSpPr>
          <p:nvPr/>
        </p:nvGrpSpPr>
        <p:grpSpPr bwMode="auto">
          <a:xfrm>
            <a:off x="250827" y="3789365"/>
            <a:ext cx="3006725" cy="2179637"/>
            <a:chOff x="251520" y="3789040"/>
            <a:chExt cx="3005974" cy="2179673"/>
          </a:xfrm>
        </p:grpSpPr>
        <p:sp>
          <p:nvSpPr>
            <p:cNvPr id="11" name="Стрелка влево 10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640361" y="4292285"/>
              <a:ext cx="2094977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психолого-педагогические</a:t>
              </a:r>
            </a:p>
          </p:txBody>
        </p:sp>
        <p:pic>
          <p:nvPicPr>
            <p:cNvPr id="1033" name="Picture 9" descr="D:\ПРОСВЕЩЕНИЕ\Картинки разные\Эмоции\050.jpg"/>
            <p:cNvPicPr>
              <a:picLocks noChangeAspect="1" noChangeArrowheads="1"/>
            </p:cNvPicPr>
            <p:nvPr/>
          </p:nvPicPr>
          <p:blipFill>
            <a:blip r:embed="rId7" cstate="print"/>
            <a:srcRect l="8001" t="5041" r="7990"/>
            <a:stretch>
              <a:fillRect/>
            </a:stretch>
          </p:blipFill>
          <p:spPr bwMode="auto">
            <a:xfrm>
              <a:off x="251520" y="3789040"/>
              <a:ext cx="1800000" cy="1356405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</p:spTree>
    <p:extLst>
      <p:ext uri="{BB962C8B-B14F-4D97-AF65-F5344CB8AC3E}">
        <p14:creationId xmlns:p14="http://schemas.microsoft.com/office/powerpoint/2010/main" val="2078896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666020" y="181822"/>
            <a:ext cx="6120680" cy="37561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Специфика контингента воспитанников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ГДО</a:t>
            </a:r>
            <a:endParaRPr lang="ru-RU" alt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>
          <a:xfrm>
            <a:off x="611560" y="1876096"/>
            <a:ext cx="8229600" cy="3279228"/>
          </a:xfrm>
        </p:spPr>
        <p:txBody>
          <a:bodyPr rtlCol="0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Количество воспитанников в ГДО –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193</a:t>
            </a:r>
          </a:p>
          <a:p>
            <a:pPr marL="0" indent="0" algn="ctr">
              <a:spcBef>
                <a:spcPts val="0"/>
              </a:spcBef>
              <a:buBlip>
                <a:blip r:embed="rId2"/>
              </a:buBlip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Количество групп общеразвивающей направленности–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alt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1950" indent="2144713">
              <a:spcBef>
                <a:spcPts val="0"/>
              </a:spcBef>
              <a:buNone/>
              <a:tabLst>
                <a:tab pos="2333625" algn="l"/>
              </a:tabLst>
              <a:defRPr/>
            </a:pPr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Группа раннего возраста;</a:t>
            </a:r>
          </a:p>
          <a:p>
            <a:pPr marL="361950" indent="2144713">
              <a:spcBef>
                <a:spcPts val="0"/>
              </a:spcBef>
              <a:buNone/>
              <a:tabLst>
                <a:tab pos="2333625" algn="l"/>
              </a:tabLst>
              <a:defRPr/>
            </a:pPr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Младшая группа «А»;</a:t>
            </a:r>
          </a:p>
          <a:p>
            <a:pPr marL="361950" indent="2144713">
              <a:spcBef>
                <a:spcPts val="0"/>
              </a:spcBef>
              <a:buNone/>
              <a:tabLst>
                <a:tab pos="2333625" algn="l"/>
              </a:tabLst>
              <a:defRPr/>
            </a:pPr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Младшая группа «Б»;</a:t>
            </a:r>
          </a:p>
          <a:p>
            <a:pPr marL="361950" indent="2144713">
              <a:spcBef>
                <a:spcPts val="0"/>
              </a:spcBef>
              <a:buNone/>
              <a:tabLst>
                <a:tab pos="2333625" algn="l"/>
              </a:tabLst>
              <a:defRPr/>
            </a:pPr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Средняя группа;</a:t>
            </a:r>
          </a:p>
          <a:p>
            <a:pPr marL="361950" indent="2144713">
              <a:spcBef>
                <a:spcPts val="0"/>
              </a:spcBef>
              <a:buNone/>
              <a:tabLst>
                <a:tab pos="2333625" algn="l"/>
              </a:tabLst>
              <a:defRPr/>
            </a:pPr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Старшая группа;</a:t>
            </a:r>
          </a:p>
          <a:p>
            <a:pPr marL="361950" indent="2144713">
              <a:spcBef>
                <a:spcPts val="0"/>
              </a:spcBef>
              <a:buNone/>
              <a:tabLst>
                <a:tab pos="2333625" algn="l"/>
              </a:tabLst>
              <a:defRPr/>
            </a:pPr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Подготовительная группа.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41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27584" y="300073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ДОУ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121" y="1176911"/>
            <a:ext cx="2808312" cy="45211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1161857"/>
            <a:ext cx="2808312" cy="4466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3810" y="4709166"/>
            <a:ext cx="3312368" cy="37862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634" y="5182010"/>
            <a:ext cx="4020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8018" y="1814174"/>
            <a:ext cx="37659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7" y="1572347"/>
            <a:ext cx="500031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родительства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базовой основы благополучия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93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/>
          <p:cNvSpPr>
            <a:spLocks noGrp="1" noChangeArrowheads="1"/>
          </p:cNvSpPr>
          <p:nvPr>
            <p:ph type="title"/>
          </p:nvPr>
        </p:nvSpPr>
        <p:spPr>
          <a:xfrm>
            <a:off x="1619672" y="764704"/>
            <a:ext cx="6399684" cy="57606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</a:rPr>
              <a:t>       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906172" y="1556794"/>
            <a:ext cx="7407275" cy="4392613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конференции, мастер-классы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ДОУ через Управляющий совет; родительский совет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по ДОУ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создании развивающей среды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33918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0245" y="691481"/>
            <a:ext cx="713056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воспитания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ФОП ДО,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региональной специфики реализации Стратегии развития воспитания в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Республике Башкортостан. 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отражает интересы и запросы участников образовательных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отношений:</a:t>
            </a:r>
            <a:endParaRPr lang="ru-RU" sz="12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 (законных представителей) и значимых для ребенка взрослых;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общества.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236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162" y="219808"/>
            <a:ext cx="843182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</a:t>
            </a:r>
            <a:r>
              <a:rPr lang="ru-RU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ГДО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 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первичного опыта деятельности и поведения в соответствии с традиционными ценностями, принятыми в обществе нормами и правилами  (п..29.2.1.1 ФОП ДО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)</a:t>
            </a: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731" y="3046988"/>
            <a:ext cx="8625254" cy="3640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задачи воспитания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en-US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 должном и недопустимом: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3588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446" y="185080"/>
            <a:ext cx="8528540" cy="6571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</a:t>
            </a:r>
            <a:r>
              <a:rPr lang="ru-RU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      Патриотическое направление 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286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Духовно-нравственное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Социальное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Познавательное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Физическое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оздоровительное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Трудовое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Эстетическое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</a:rPr>
              <a:t>Концептуальные положения воспитательной системы </a:t>
            </a:r>
            <a:r>
              <a:rPr lang="ru-RU" b="1" dirty="0" smtClean="0">
                <a:latin typeface="Times New Roman" panose="02020603050405020304" pitchFamily="18" charset="0"/>
              </a:rPr>
              <a:t>ГДО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ГДО,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укрепление социальной солидарности, повышение доверия личности, к жизни в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Башкортостане,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социализации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642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429000"/>
            <a:ext cx="5598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http://publication.pravo.gov.ru/Document/View/0001202212280044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700810"/>
            <a:ext cx="7200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от 25.11.2022 N 1028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"Об утверждении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образования"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(Зарегистрировано в Минюсте России 28.12.2022 N 71847)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13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53" y="2564904"/>
            <a:ext cx="8353425" cy="33909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и институциональными нормативными документами и локальными нормативными актами: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https://mdou93.edu.yar.ru/svedeniya/obrazovatelnie_standarti.html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53" y="836714"/>
            <a:ext cx="8424863" cy="132397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– </a:t>
            </a:r>
          </a:p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28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24862" cy="530914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35679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27" y="1268413"/>
            <a:ext cx="8353425" cy="4862870"/>
          </a:xfrm>
          <a:prstGeom prst="rect">
            <a:avLst/>
          </a:prstGeom>
        </p:spPr>
        <p:txBody>
          <a:bodyPr>
            <a:spAutoFit/>
          </a:bodyPr>
          <a:lstStyle>
            <a:lvl1pPr marL="457200"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соответствующем его возрасту  содержании доступными средствами;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образования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91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124744"/>
            <a:ext cx="849694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ФГОС ДО (п.1.6. ФГОС ДО), уточнены и расширены в ФОП ДО.</a:t>
            </a:r>
            <a:endParaRPr lang="ru-RU" sz="11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ctr">
              <a:tabLst>
                <a:tab pos="90170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Новые 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(п.14.2. ФОП ДО)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11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56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2" y="5157790"/>
            <a:ext cx="6913563" cy="646331"/>
          </a:xfrm>
          <a:prstGeom prst="rect">
            <a:avLst/>
          </a:prstGeom>
        </p:spPr>
        <p:txBody>
          <a:bodyPr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475581" y="1785760"/>
          <a:ext cx="6096000" cy="2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32403" y="1052736"/>
            <a:ext cx="1582356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4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17769" y="764706"/>
            <a:ext cx="8715375" cy="5200327"/>
          </a:xfrm>
        </p:spPr>
        <p:txBody>
          <a:bodyPr anchor="ctr"/>
          <a:lstStyle/>
          <a:p>
            <a:pPr>
              <a:spcBef>
                <a:spcPct val="0"/>
              </a:spcBef>
              <a:buFont typeface="Symbol" panose="05050102010706020507" pitchFamily="18" charset="2"/>
              <a:buNone/>
            </a:pPr>
            <a:endParaRPr lang="ru-RU" alt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2" y="1285877"/>
            <a:ext cx="3000375" cy="7858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86188" y="1285875"/>
            <a:ext cx="4786312" cy="12144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50" y="2643188"/>
            <a:ext cx="25717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500063" y="1428750"/>
            <a:ext cx="2857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190" y="1357315"/>
            <a:ext cx="46434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организационного)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357190" y="2714625"/>
            <a:ext cx="2435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440" y="3643315"/>
            <a:ext cx="3000375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142875" y="3786190"/>
            <a:ext cx="2857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50" y="2643188"/>
            <a:ext cx="31432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14690" y="3643315"/>
            <a:ext cx="3214687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воспитания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00813" y="2643188"/>
            <a:ext cx="2500312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72252" y="3643315"/>
            <a:ext cx="2500313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572252" y="3714750"/>
            <a:ext cx="25003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режим 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перечень произведений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календарный план воспитательной работы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7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577977" y="687390"/>
            <a:ext cx="5554663" cy="320601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  <a:defRPr/>
            </a:pPr>
            <a:r>
              <a:rPr lang="ru-RU" sz="20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ДО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</a:p>
        </p:txBody>
      </p:sp>
      <p:sp>
        <p:nvSpPr>
          <p:cNvPr id="17411" name="object 3"/>
          <p:cNvSpPr>
            <a:spLocks/>
          </p:cNvSpPr>
          <p:nvPr/>
        </p:nvSpPr>
        <p:spPr bwMode="auto">
          <a:xfrm>
            <a:off x="1098550" y="1441450"/>
            <a:ext cx="3429000" cy="1066800"/>
          </a:xfrm>
          <a:custGeom>
            <a:avLst/>
            <a:gdLst>
              <a:gd name="T0" fmla="*/ 6408420 w 6408420"/>
              <a:gd name="T1" fmla="*/ 0 h 1066800"/>
              <a:gd name="T2" fmla="*/ 0 w 6408420"/>
              <a:gd name="T3" fmla="*/ 0 h 1066800"/>
              <a:gd name="T4" fmla="*/ 0 w 6408420"/>
              <a:gd name="T5" fmla="*/ 1066800 h 1066800"/>
              <a:gd name="T6" fmla="*/ 6408420 w 6408420"/>
              <a:gd name="T7" fmla="*/ 1066800 h 1066800"/>
              <a:gd name="T8" fmla="*/ 6408420 w 640842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8420" h="1066800">
                <a:moveTo>
                  <a:pt x="6408420" y="0"/>
                </a:moveTo>
                <a:lnTo>
                  <a:pt x="0" y="0"/>
                </a:lnTo>
                <a:lnTo>
                  <a:pt x="0" y="1066800"/>
                </a:lnTo>
                <a:lnTo>
                  <a:pt x="6408420" y="1066800"/>
                </a:lnTo>
                <a:lnTo>
                  <a:pt x="640842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2" name="object 5"/>
          <p:cNvSpPr>
            <a:spLocks/>
          </p:cNvSpPr>
          <p:nvPr/>
        </p:nvSpPr>
        <p:spPr bwMode="auto">
          <a:xfrm>
            <a:off x="1111250" y="2760663"/>
            <a:ext cx="2781300" cy="1066800"/>
          </a:xfrm>
          <a:custGeom>
            <a:avLst/>
            <a:gdLst>
              <a:gd name="T0" fmla="*/ 6336792 w 6337300"/>
              <a:gd name="T1" fmla="*/ 0 h 1066800"/>
              <a:gd name="T2" fmla="*/ 0 w 6337300"/>
              <a:gd name="T3" fmla="*/ 0 h 1066800"/>
              <a:gd name="T4" fmla="*/ 0 w 6337300"/>
              <a:gd name="T5" fmla="*/ 1066800 h 1066800"/>
              <a:gd name="T6" fmla="*/ 6336792 w 6337300"/>
              <a:gd name="T7" fmla="*/ 1066800 h 1066800"/>
              <a:gd name="T8" fmla="*/ 6336792 w 633730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7300" h="1066800">
                <a:moveTo>
                  <a:pt x="6336792" y="0"/>
                </a:moveTo>
                <a:lnTo>
                  <a:pt x="0" y="0"/>
                </a:lnTo>
                <a:lnTo>
                  <a:pt x="0" y="1066800"/>
                </a:lnTo>
                <a:lnTo>
                  <a:pt x="6336792" y="1066800"/>
                </a:lnTo>
                <a:lnTo>
                  <a:pt x="6336792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3" name="object 7"/>
          <p:cNvSpPr>
            <a:spLocks/>
          </p:cNvSpPr>
          <p:nvPr/>
        </p:nvSpPr>
        <p:spPr bwMode="auto">
          <a:xfrm>
            <a:off x="306390" y="1657350"/>
            <a:ext cx="733425" cy="636588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4" name="object 8"/>
          <p:cNvSpPr>
            <a:spLocks/>
          </p:cNvSpPr>
          <p:nvPr/>
        </p:nvSpPr>
        <p:spPr bwMode="auto">
          <a:xfrm>
            <a:off x="339727" y="2960688"/>
            <a:ext cx="735013" cy="665162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4"/>
          <p:cNvSpPr txBox="1"/>
          <p:nvPr/>
        </p:nvSpPr>
        <p:spPr>
          <a:xfrm>
            <a:off x="1271590" y="1600200"/>
            <a:ext cx="3024187" cy="750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1230315" y="3017840"/>
            <a:ext cx="2484437" cy="3825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0140" y="1236663"/>
            <a:ext cx="3933825" cy="1477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рабочая программа воспитания,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примерный  режим и распорядок дня дошкольных групп,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календарный план  воспитательной работы. </a:t>
            </a:r>
          </a:p>
        </p:txBody>
      </p:sp>
      <p:sp>
        <p:nvSpPr>
          <p:cNvPr id="17418" name="object 7"/>
          <p:cNvSpPr>
            <a:spLocks/>
          </p:cNvSpPr>
          <p:nvPr/>
        </p:nvSpPr>
        <p:spPr bwMode="auto">
          <a:xfrm>
            <a:off x="4556125" y="1890715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9" name="object 7"/>
          <p:cNvSpPr>
            <a:spLocks/>
          </p:cNvSpPr>
          <p:nvPr/>
        </p:nvSpPr>
        <p:spPr bwMode="auto">
          <a:xfrm>
            <a:off x="3965575" y="3190877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84675" y="2855913"/>
            <a:ext cx="4459288" cy="120015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планируемые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едагогическая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диагностика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достижения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планируемых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результатов,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1413" y="4075115"/>
            <a:ext cx="6445250" cy="23082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адачи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содержание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образования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(обучения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воспитания)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образовательным областям,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ариативные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формы,</a:t>
            </a:r>
            <a:r>
              <a:rPr lang="ru-RU" spc="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способы,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методы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собенности образовательной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деятельности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разных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видов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и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культурных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практик,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пособы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направления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поддержки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детской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инициативы,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особенности взаимодействия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семьями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обучающихся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7422" name="object 7"/>
          <p:cNvSpPr>
            <a:spLocks/>
          </p:cNvSpPr>
          <p:nvPr/>
        </p:nvSpPr>
        <p:spPr bwMode="auto">
          <a:xfrm rot="1687830">
            <a:off x="3633788" y="3848102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90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 noChangeArrowheads="1"/>
          </p:cNvSpPr>
          <p:nvPr/>
        </p:nvSpPr>
        <p:spPr bwMode="auto">
          <a:xfrm>
            <a:off x="1187626" y="1916834"/>
            <a:ext cx="74088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19192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3764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28336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2908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  <a:endParaRPr lang="ru-RU" alt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77194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35</TotalTime>
  <Words>1455</Words>
  <Application>Microsoft Office PowerPoint</Application>
  <PresentationFormat>Экран (4:3)</PresentationFormat>
  <Paragraphs>161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9" baseType="lpstr">
      <vt:lpstr>SimSun</vt:lpstr>
      <vt:lpstr>Arial</vt:lpstr>
      <vt:lpstr>Arial Unicode MS</vt:lpstr>
      <vt:lpstr>Calibri</vt:lpstr>
      <vt:lpstr>Century Gothic</vt:lpstr>
      <vt:lpstr>Mangal</vt:lpstr>
      <vt:lpstr>Symbol</vt:lpstr>
      <vt:lpstr>Times New Roman</vt:lpstr>
      <vt:lpstr>Wingdings</vt:lpstr>
      <vt:lpstr>Wingdings 3</vt:lpstr>
      <vt:lpstr>Легкий дым</vt:lpstr>
      <vt:lpstr>Краткая презентация  образовательной программы группы дошкольного образования МОАУ ООШ № 5 г. Баймак (ОП ДО)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ОП ДО</vt:lpstr>
      <vt:lpstr>Презентация PowerPoint</vt:lpstr>
      <vt:lpstr>Презентация PowerPoint</vt:lpstr>
      <vt:lpstr>Презентация PowerPoint</vt:lpstr>
      <vt:lpstr>Презентация PowerPoint</vt:lpstr>
      <vt:lpstr>Специфика контингента воспитанников ГДО</vt:lpstr>
      <vt:lpstr>Презентация PowerPoint</vt:lpstr>
      <vt:lpstr>        Формы работы по взаимодействию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1</cp:lastModifiedBy>
  <cp:revision>11</cp:revision>
  <dcterms:created xsi:type="dcterms:W3CDTF">2023-08-02T09:43:03Z</dcterms:created>
  <dcterms:modified xsi:type="dcterms:W3CDTF">2023-11-02T15:33:07Z</dcterms:modified>
</cp:coreProperties>
</file>